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4" r:id="rId4"/>
    <p:sldId id="257" r:id="rId5"/>
    <p:sldId id="276" r:id="rId6"/>
    <p:sldId id="319" r:id="rId7"/>
    <p:sldId id="310" r:id="rId8"/>
    <p:sldId id="320" r:id="rId9"/>
    <p:sldId id="321" r:id="rId10"/>
    <p:sldId id="32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17A489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rgbClr val="FFC000"/>
                </a:solidFill>
                <a:latin typeface="BorisBlackBloxx" panose="02000605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  <a:latin typeface="Springsteel Lig" panose="020B030404050706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630" y="468765"/>
            <a:ext cx="3043408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61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60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1701799"/>
            <a:ext cx="2628900" cy="4475163"/>
          </a:xfrm>
        </p:spPr>
        <p:txBody>
          <a:bodyPr vert="eaVer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701799"/>
            <a:ext cx="7734300" cy="4475164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3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714500" indent="-3429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81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4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907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4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82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817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100"/>
            <a:ext cx="3932237" cy="1600200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77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88900"/>
            <a:ext cx="3932237" cy="1600200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057400"/>
            <a:ext cx="6172200" cy="38036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6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CC73-4DDF-49AB-AEE1-BCC66D6EB140}" type="datetimeFigureOut">
              <a:rPr lang="en-GB" smtClean="0"/>
              <a:t>14/08/2019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A7CB4-2E13-49AE-8ADF-EC1818209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0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FFC000"/>
          </a:solidFill>
          <a:latin typeface="Jaapokki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0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kern="1200">
          <a:solidFill>
            <a:schemeClr val="tx1">
              <a:lumMod val="50000"/>
              <a:lumOff val="50000"/>
            </a:schemeClr>
          </a:solidFill>
          <a:latin typeface="Springsteel Lig" panose="020B030404050706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webdevelopwolf" TargetMode="External"/><Relationship Id="rId2" Type="http://schemas.openxmlformats.org/officeDocument/2006/relationships/hyperlink" Target="http://www.github.com/webdevelopwolf/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discord.gg/jWGvtnZ" TargetMode="External"/><Relationship Id="rId4" Type="http://schemas.openxmlformats.org/officeDocument/2006/relationships/hyperlink" Target="http://www.facebook.com/webdevwol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br>
              <a:rPr lang="en-GB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Jaapokki" panose="00000500000000000000" pitchFamily="50" charset="0"/>
              </a:rPr>
            </a:br>
            <a:r>
              <a:rPr lang="en-GB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Jaapokki" panose="00000500000000000000" pitchFamily="50" charset="0"/>
              </a:rPr>
              <a:t>UNDERSTANDING</a:t>
            </a:r>
            <a:br>
              <a:rPr lang="en-GB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GB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327" y="965198"/>
            <a:ext cx="3225868" cy="4927602"/>
          </a:xfrm>
        </p:spPr>
        <p:txBody>
          <a:bodyPr anchor="ctr">
            <a:normAutofit/>
          </a:bodyPr>
          <a:lstStyle/>
          <a:p>
            <a:pPr algn="r"/>
            <a:r>
              <a:rPr lang="en-GB" b="1" dirty="0">
                <a:solidFill>
                  <a:srgbClr val="FFC000"/>
                </a:solidFill>
                <a:latin typeface="Jaapokki" panose="00000500000000000000" pitchFamily="50" charset="0"/>
              </a:rPr>
              <a:t>Liane Stevenson  @webdevelopwolf</a:t>
            </a:r>
            <a:br>
              <a:rPr lang="en-GB" b="1" dirty="0">
                <a:solidFill>
                  <a:srgbClr val="FFC000"/>
                </a:solidFill>
                <a:latin typeface="Jaapokki" panose="00000500000000000000" pitchFamily="50" charset="0"/>
              </a:rPr>
            </a:br>
            <a:r>
              <a:rPr lang="en-GB" b="1" dirty="0">
                <a:solidFill>
                  <a:srgbClr val="FFC000"/>
                </a:solidFill>
                <a:latin typeface="Jaapokki" panose="00000500000000000000" pitchFamily="50" charset="0"/>
              </a:rPr>
              <a:t>www.webdevelopwolf.com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40EA52-F82B-224E-831F-A4E0C9724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58" y="3033278"/>
            <a:ext cx="1511808" cy="7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1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Another Small Disclaimer…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72993" cy="466725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 SQL is a massive topic covering </a:t>
            </a:r>
            <a:r>
              <a:rPr lang="en-GB" dirty="0">
                <a:solidFill>
                  <a:srgbClr val="FFC000"/>
                </a:solidFill>
              </a:rPr>
              <a:t>decades</a:t>
            </a:r>
            <a:r>
              <a:rPr lang="en-GB" dirty="0">
                <a:solidFill>
                  <a:schemeClr val="bg1"/>
                </a:solidFill>
              </a:rPr>
              <a:t> of theory and experimentation</a:t>
            </a:r>
          </a:p>
          <a:p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We are going to keep what we learn about SQL as relevant to our app as possible </a:t>
            </a:r>
          </a:p>
          <a:p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To learn more, the best place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to start is </a:t>
            </a:r>
            <a:r>
              <a:rPr lang="en-GB" b="1" dirty="0">
                <a:solidFill>
                  <a:srgbClr val="FFC000"/>
                </a:solidFill>
              </a:rPr>
              <a:t>Google</a:t>
            </a:r>
            <a:r>
              <a:rPr lang="en-GB" dirty="0">
                <a:solidFill>
                  <a:schemeClr val="bg1"/>
                </a:solidFill>
              </a:rPr>
              <a:t> and to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experiment yourself</a:t>
            </a:r>
            <a:endParaRPr lang="en-GB" dirty="0">
              <a:solidFill>
                <a:srgbClr val="FFC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5D51D6-461D-024B-904F-08E66D12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130042"/>
            <a:ext cx="3810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97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7248760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Jaapokki" panose="00000500000000000000" pitchFamily="50" charset="0"/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Let’s get on the road…</a:t>
            </a:r>
          </a:p>
        </p:txBody>
      </p:sp>
    </p:spTree>
    <p:extLst>
      <p:ext uri="{BB962C8B-B14F-4D97-AF65-F5344CB8AC3E}">
        <p14:creationId xmlns:p14="http://schemas.microsoft.com/office/powerpoint/2010/main" val="2732435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Jaapokki" panose="00000500000000000000" pitchFamily="50" charset="0"/>
              </a:rPr>
              <a:t>What did we do last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Finding out what Ionic is and does</a:t>
            </a:r>
          </a:p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Starting our first Ionic Mobile App</a:t>
            </a:r>
          </a:p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Looking at how navigation works in Ionic</a:t>
            </a:r>
          </a:p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Creating a skeleton app</a:t>
            </a:r>
          </a:p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How to work with Ionic Components </a:t>
            </a:r>
          </a:p>
        </p:txBody>
      </p:sp>
    </p:spTree>
    <p:extLst>
      <p:ext uri="{BB962C8B-B14F-4D97-AF65-F5344CB8AC3E}">
        <p14:creationId xmlns:p14="http://schemas.microsoft.com/office/powerpoint/2010/main" val="3681001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Jaapokki" panose="00000500000000000000" pitchFamily="50" charset="0"/>
              </a:rPr>
              <a:t>What are we doing in this section?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Finding out how to install SQL Server</a:t>
            </a:r>
          </a:p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Tools to manage your data</a:t>
            </a:r>
          </a:p>
          <a:p>
            <a:pPr>
              <a:buSzPct val="90000"/>
            </a:pPr>
            <a:r>
              <a:rPr lang="en-GB" sz="2400">
                <a:solidFill>
                  <a:schemeClr val="bg1"/>
                </a:solidFill>
              </a:rPr>
              <a:t>Database </a:t>
            </a:r>
            <a:r>
              <a:rPr lang="en-GB" sz="2400" dirty="0">
                <a:solidFill>
                  <a:schemeClr val="bg1"/>
                </a:solidFill>
              </a:rPr>
              <a:t>Fundamentals </a:t>
            </a:r>
          </a:p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How to query a database</a:t>
            </a:r>
          </a:p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Types of query </a:t>
            </a:r>
          </a:p>
          <a:p>
            <a:pPr>
              <a:buSzPct val="90000"/>
            </a:pPr>
            <a:r>
              <a:rPr lang="en-GB" sz="2400" dirty="0">
                <a:solidFill>
                  <a:schemeClr val="bg1"/>
                </a:solidFill>
              </a:rPr>
              <a:t>Prepping SQL Server to talk to our app</a:t>
            </a:r>
          </a:p>
          <a:p>
            <a:pPr>
              <a:buSzPct val="90000"/>
            </a:pP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86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Jaapokki" panose="00000500000000000000" pitchFamily="50" charset="0"/>
              </a:rPr>
              <a:t>Need Help?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5408EB-F93D-4614-839D-5556011AF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12865"/>
            <a:ext cx="5570622" cy="41640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Github: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http://www.github.com/webdevelopwolf/training</a:t>
            </a:r>
            <a:endParaRPr lang="en-GB" sz="20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Twitter: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http://www.twitter.com/webdevelopwolf</a:t>
            </a:r>
            <a:endParaRPr lang="en-GB" sz="20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Facebook: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http://www.facebook.com/webdevwolf</a:t>
            </a:r>
            <a:r>
              <a:rPr lang="en-GB" sz="2000" dirty="0">
                <a:solidFill>
                  <a:srgbClr val="FFC0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Discord: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https://discord.gg/jWGvtnZ</a:t>
            </a:r>
            <a:r>
              <a:rPr lang="en-GB" sz="2000" dirty="0">
                <a:solidFill>
                  <a:srgbClr val="FFC000"/>
                </a:solidFill>
              </a:rPr>
              <a:t>  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72C5C-0D59-4A0E-9121-6581E32AB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1860">
            <a:off x="7559116" y="3396587"/>
            <a:ext cx="4066611" cy="240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2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2600324"/>
            <a:ext cx="7248760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Jaapokki" panose="00000500000000000000" pitchFamily="50" charset="0"/>
              </a:rPr>
              <a:t>WHAT IS SQL?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I need this too???</a:t>
            </a:r>
          </a:p>
        </p:txBody>
      </p:sp>
    </p:spTree>
    <p:extLst>
      <p:ext uri="{BB962C8B-B14F-4D97-AF65-F5344CB8AC3E}">
        <p14:creationId xmlns:p14="http://schemas.microsoft.com/office/powerpoint/2010/main" val="1824312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What does SQL even stand for?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7299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SQL is short for 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3600" b="1" dirty="0">
                <a:solidFill>
                  <a:schemeClr val="bg1"/>
                </a:solidFill>
              </a:rPr>
              <a:t>S</a:t>
            </a:r>
            <a:r>
              <a:rPr lang="en-GB" sz="3600" b="1" dirty="0">
                <a:solidFill>
                  <a:srgbClr val="FFC000"/>
                </a:solidFill>
              </a:rPr>
              <a:t>tructured </a:t>
            </a:r>
            <a:r>
              <a:rPr lang="en-GB" sz="3600" b="1" dirty="0">
                <a:solidFill>
                  <a:schemeClr val="bg1"/>
                </a:solidFill>
              </a:rPr>
              <a:t>Q</a:t>
            </a:r>
            <a:r>
              <a:rPr lang="en-GB" sz="3600" b="1" dirty="0">
                <a:solidFill>
                  <a:srgbClr val="FFC000"/>
                </a:solidFill>
              </a:rPr>
              <a:t>uery </a:t>
            </a:r>
            <a:r>
              <a:rPr lang="en-GB" sz="3600" b="1" dirty="0">
                <a:solidFill>
                  <a:schemeClr val="bg1"/>
                </a:solidFill>
              </a:rPr>
              <a:t>L</a:t>
            </a:r>
            <a:r>
              <a:rPr lang="en-GB" sz="3600" b="1" dirty="0">
                <a:solidFill>
                  <a:srgbClr val="FFC000"/>
                </a:solidFill>
              </a:rPr>
              <a:t>anguage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And lets you connect with &amp;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shape your collected data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40F53C-DD3E-DA40-8FC1-AF5825CEC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43" y="3538728"/>
            <a:ext cx="2150823" cy="11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44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What can SQL do?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72993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SQL Can…</a:t>
            </a:r>
          </a:p>
          <a:p>
            <a:r>
              <a:rPr lang="en-GB" dirty="0">
                <a:solidFill>
                  <a:schemeClr val="bg1"/>
                </a:solidFill>
              </a:rPr>
              <a:t> Read</a:t>
            </a:r>
          </a:p>
          <a:p>
            <a:r>
              <a:rPr lang="en-GB" dirty="0">
                <a:solidFill>
                  <a:schemeClr val="bg1"/>
                </a:solidFill>
              </a:rPr>
              <a:t> Write</a:t>
            </a:r>
          </a:p>
          <a:p>
            <a:r>
              <a:rPr lang="en-GB" dirty="0">
                <a:solidFill>
                  <a:schemeClr val="bg1"/>
                </a:solidFill>
              </a:rPr>
              <a:t> Update</a:t>
            </a:r>
          </a:p>
          <a:p>
            <a:r>
              <a:rPr lang="en-GB" dirty="0">
                <a:solidFill>
                  <a:schemeClr val="bg1"/>
                </a:solidFill>
              </a:rPr>
              <a:t> Delete </a:t>
            </a:r>
          </a:p>
          <a:p>
            <a:r>
              <a:rPr lang="en-GB" dirty="0">
                <a:solidFill>
                  <a:schemeClr val="bg1"/>
                </a:solidFill>
              </a:rPr>
              <a:t> Create databases</a:t>
            </a:r>
          </a:p>
          <a:p>
            <a:r>
              <a:rPr lang="en-GB" dirty="0">
                <a:solidFill>
                  <a:schemeClr val="bg1"/>
                </a:solidFill>
              </a:rPr>
              <a:t> Create tables</a:t>
            </a:r>
          </a:p>
          <a:p>
            <a:r>
              <a:rPr lang="en-GB" dirty="0">
                <a:solidFill>
                  <a:schemeClr val="bg1"/>
                </a:solidFill>
              </a:rPr>
              <a:t> Create stored procedures </a:t>
            </a:r>
          </a:p>
          <a:p>
            <a:r>
              <a:rPr lang="en-GB" dirty="0">
                <a:solidFill>
                  <a:schemeClr val="bg1"/>
                </a:solidFill>
              </a:rPr>
              <a:t> Create views</a:t>
            </a:r>
          </a:p>
          <a:p>
            <a:r>
              <a:rPr lang="en-GB" dirty="0">
                <a:solidFill>
                  <a:schemeClr val="bg1"/>
                </a:solidFill>
              </a:rPr>
              <a:t> Manage Permissions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0C0517-7DCC-0C4D-BA94-17B9702D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644" y="3177120"/>
            <a:ext cx="4671331" cy="175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53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kern="1200" dirty="0">
                <a:solidFill>
                  <a:srgbClr val="FFC000"/>
                </a:solidFill>
              </a:rPr>
              <a:t>Why do we need SQL?</a:t>
            </a:r>
            <a:endParaRPr lang="en-US" sz="3600" b="1" kern="1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7EFD4-A57F-4C1A-A128-0691A9D27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72993" cy="466725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 Remember our </a:t>
            </a:r>
            <a:r>
              <a:rPr lang="en-GB" b="1" dirty="0">
                <a:solidFill>
                  <a:srgbClr val="FFC000"/>
                </a:solidFill>
              </a:rPr>
              <a:t>dynamic</a:t>
            </a:r>
            <a:r>
              <a:rPr lang="en-GB" dirty="0">
                <a:solidFill>
                  <a:schemeClr val="bg1"/>
                </a:solidFill>
              </a:rPr>
              <a:t> data?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 Data that </a:t>
            </a:r>
            <a:r>
              <a:rPr lang="en-GB" dirty="0">
                <a:solidFill>
                  <a:srgbClr val="FFC000"/>
                </a:solidFill>
              </a:rPr>
              <a:t>changes</a:t>
            </a:r>
            <a:r>
              <a:rPr lang="en-GB" dirty="0">
                <a:solidFill>
                  <a:schemeClr val="bg1"/>
                </a:solidFill>
              </a:rPr>
              <a:t> according to </a:t>
            </a:r>
            <a:r>
              <a:rPr lang="en-GB" dirty="0">
                <a:solidFill>
                  <a:srgbClr val="FFC000"/>
                </a:solidFill>
              </a:rPr>
              <a:t>context</a:t>
            </a:r>
          </a:p>
          <a:p>
            <a:r>
              <a:rPr lang="en-GB" dirty="0">
                <a:solidFill>
                  <a:schemeClr val="bg1"/>
                </a:solidFill>
              </a:rPr>
              <a:t> We need somewhere to store it all</a:t>
            </a:r>
          </a:p>
          <a:p>
            <a:r>
              <a:rPr lang="en-GB" dirty="0">
                <a:solidFill>
                  <a:schemeClr val="bg1"/>
                </a:solidFill>
              </a:rPr>
              <a:t> We do this using SQL Server</a:t>
            </a:r>
          </a:p>
          <a:p>
            <a:r>
              <a:rPr lang="en-GB" dirty="0">
                <a:solidFill>
                  <a:schemeClr val="bg1"/>
                </a:solidFill>
              </a:rPr>
              <a:t> SQL </a:t>
            </a:r>
            <a:r>
              <a:rPr lang="en-GB" b="1" dirty="0">
                <a:solidFill>
                  <a:srgbClr val="FFC000"/>
                </a:solidFill>
              </a:rPr>
              <a:t>queries</a:t>
            </a:r>
            <a:r>
              <a:rPr lang="en-GB" dirty="0">
                <a:solidFill>
                  <a:schemeClr val="bg1"/>
                </a:solidFill>
              </a:rPr>
              <a:t> SQL Server</a:t>
            </a:r>
          </a:p>
          <a:p>
            <a:r>
              <a:rPr lang="en-GB" dirty="0">
                <a:solidFill>
                  <a:schemeClr val="bg1"/>
                </a:solidFill>
              </a:rPr>
              <a:t> Whereas SQL server keeps data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rgbClr val="FFC000"/>
                </a:solidFill>
              </a:rPr>
              <a:t>safe</a:t>
            </a:r>
            <a:r>
              <a:rPr lang="en-GB" dirty="0">
                <a:solidFill>
                  <a:schemeClr val="bg1"/>
                </a:solidFill>
              </a:rPr>
              <a:t> &amp; </a:t>
            </a:r>
            <a:r>
              <a:rPr lang="en-GB" b="1" dirty="0">
                <a:solidFill>
                  <a:srgbClr val="FFC000"/>
                </a:solidFill>
              </a:rPr>
              <a:t>secure</a:t>
            </a:r>
          </a:p>
          <a:p>
            <a:r>
              <a:rPr lang="en-GB" b="1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SQL will help us to </a:t>
            </a:r>
            <a:r>
              <a:rPr lang="en-GB" b="1" dirty="0">
                <a:solidFill>
                  <a:srgbClr val="FFC000"/>
                </a:solidFill>
              </a:rPr>
              <a:t>manage</a:t>
            </a:r>
            <a:r>
              <a:rPr lang="en-GB" dirty="0">
                <a:solidFill>
                  <a:schemeClr val="bg1"/>
                </a:solidFill>
              </a:rPr>
              <a:t>,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rgbClr val="FFC000"/>
                </a:solidFill>
              </a:rPr>
              <a:t>test</a:t>
            </a:r>
            <a:r>
              <a:rPr lang="en-GB" dirty="0">
                <a:solidFill>
                  <a:schemeClr val="bg1"/>
                </a:solidFill>
              </a:rPr>
              <a:t> &amp; </a:t>
            </a:r>
            <a:r>
              <a:rPr lang="en-GB" b="1" dirty="0">
                <a:solidFill>
                  <a:srgbClr val="FFC000"/>
                </a:solidFill>
              </a:rPr>
              <a:t>maintain</a:t>
            </a:r>
            <a:r>
              <a:rPr lang="en-GB" dirty="0">
                <a:solidFill>
                  <a:schemeClr val="bg1"/>
                </a:solidFill>
              </a:rPr>
              <a:t> that data</a:t>
            </a:r>
            <a:endParaRPr lang="en-GB" b="1" dirty="0">
              <a:solidFill>
                <a:srgbClr val="FFC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3EDC1-2BE5-412D-8B3D-C073D9AF9F28}"/>
              </a:ext>
            </a:extLst>
          </p:cNvPr>
          <p:cNvCxnSpPr>
            <a:cxnSpLocks/>
          </p:cNvCxnSpPr>
          <p:nvPr/>
        </p:nvCxnSpPr>
        <p:spPr>
          <a:xfrm>
            <a:off x="8806461" y="3399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21CE59F-04D6-C54A-979C-7B27B40C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050" y="2783776"/>
            <a:ext cx="2948461" cy="23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29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7078</TotalTime>
  <Words>268</Words>
  <Application>Microsoft Macintosh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BorisBlackBloxx</vt:lpstr>
      <vt:lpstr>Calibri</vt:lpstr>
      <vt:lpstr>Calibri Light</vt:lpstr>
      <vt:lpstr>Jaapokki</vt:lpstr>
      <vt:lpstr>Springsteel Lig</vt:lpstr>
      <vt:lpstr>Office Theme</vt:lpstr>
      <vt:lpstr> UNDERSTANDING </vt:lpstr>
      <vt:lpstr>INTRODUCTION</vt:lpstr>
      <vt:lpstr>What did we do last time?</vt:lpstr>
      <vt:lpstr>What are we doing in this section?</vt:lpstr>
      <vt:lpstr>Need Help?</vt:lpstr>
      <vt:lpstr>WHAT IS SQL?</vt:lpstr>
      <vt:lpstr>What does SQL even stand for?</vt:lpstr>
      <vt:lpstr>What can SQL do?</vt:lpstr>
      <vt:lpstr>Why do we need SQL?</vt:lpstr>
      <vt:lpstr>Another Small Disclaimer…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Liane Stevenson</dc:creator>
  <cp:lastModifiedBy>Liane Stevenson</cp:lastModifiedBy>
  <cp:revision>127</cp:revision>
  <dcterms:created xsi:type="dcterms:W3CDTF">2013-09-09T13:00:12Z</dcterms:created>
  <dcterms:modified xsi:type="dcterms:W3CDTF">2019-08-14T13:28:54Z</dcterms:modified>
</cp:coreProperties>
</file>